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8" r:id="rId6"/>
    <p:sldId id="283" r:id="rId7"/>
    <p:sldId id="294" r:id="rId8"/>
    <p:sldId id="295" r:id="rId9"/>
    <p:sldId id="297" r:id="rId10"/>
    <p:sldId id="301" r:id="rId11"/>
    <p:sldId id="300" r:id="rId12"/>
    <p:sldId id="299" r:id="rId13"/>
    <p:sldId id="302" r:id="rId14"/>
    <p:sldId id="303" r:id="rId15"/>
    <p:sldId id="304" r:id="rId16"/>
    <p:sldId id="305" r:id="rId17"/>
    <p:sldId id="306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orient="horz" pos="2376" userDrawn="1">
          <p15:clr>
            <a:srgbClr val="A4A3A4"/>
          </p15:clr>
        </p15:guide>
        <p15:guide id="3" orient="horz" pos="297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495" autoAdjust="0"/>
  </p:normalViewPr>
  <p:slideViewPr>
    <p:cSldViewPr snapToGrid="0">
      <p:cViewPr>
        <p:scale>
          <a:sx n="75" d="100"/>
          <a:sy n="75" d="100"/>
        </p:scale>
        <p:origin x="974" y="216"/>
      </p:cViewPr>
      <p:guideLst>
        <p:guide orient="horz" pos="2736"/>
        <p:guide orient="horz" pos="2376"/>
        <p:guide orient="horz" pos="2976"/>
        <p:guide pos="3840"/>
      </p:guideLst>
    </p:cSldViewPr>
  </p:slideViewPr>
  <p:outlineViewPr>
    <p:cViewPr>
      <p:scale>
        <a:sx n="33" d="100"/>
        <a:sy n="33" d="100"/>
      </p:scale>
      <p:origin x="0" y="-9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E68E44-E8EF-4F2A-A0E9-11169C92E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294D8-20C0-4177-B5D2-B811252AC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5D04-F2FE-4800-9F83-C1B55869FD57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7C44-5052-4D11-A243-B61035A604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DAFA5-39BA-4BA3-9724-3099737B9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25BC-CF5C-46DD-9507-39926BD44E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96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2E5EE-F6BA-47CB-80D3-F51D9054775F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45DD-FB71-4009-A20E-2BAF030D76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 userDrawn="1"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24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582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67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68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33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9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984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501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186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146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39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7575" y="1398372"/>
            <a:ext cx="5622703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25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6" r:id="rId3"/>
    <p:sldLayoutId id="2147483675" r:id="rId4"/>
    <p:sldLayoutId id="2147483665" r:id="rId5"/>
    <p:sldLayoutId id="2147483666" r:id="rId6"/>
    <p:sldLayoutId id="2147483651" r:id="rId7"/>
    <p:sldLayoutId id="2147483667" r:id="rId8"/>
    <p:sldLayoutId id="2147483680" r:id="rId9"/>
    <p:sldLayoutId id="2147483678" r:id="rId10"/>
    <p:sldLayoutId id="2147483679" r:id="rId11"/>
    <p:sldLayoutId id="2147483673" r:id="rId12"/>
    <p:sldLayoutId id="2147483682" r:id="rId13"/>
    <p:sldLayoutId id="2147483652" r:id="rId14"/>
    <p:sldLayoutId id="2147483664" r:id="rId15"/>
    <p:sldLayoutId id="2147483672" r:id="rId16"/>
    <p:sldLayoutId id="2147483681" r:id="rId17"/>
    <p:sldLayoutId id="2147483654" r:id="rId18"/>
    <p:sldLayoutId id="2147483650" r:id="rId19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Water+Treatment+Plant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677949"/>
            <a:ext cx="4236720" cy="1356360"/>
          </a:xfrm>
        </p:spPr>
        <p:txBody>
          <a:bodyPr anchor="ctr"/>
          <a:lstStyle/>
          <a:p>
            <a:r>
              <a:rPr lang="en-US" dirty="0"/>
              <a:t>Case Based-2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342219"/>
            <a:ext cx="4876800" cy="899160"/>
          </a:xfrm>
        </p:spPr>
        <p:txBody>
          <a:bodyPr>
            <a:normAutofit/>
          </a:bodyPr>
          <a:lstStyle/>
          <a:p>
            <a:r>
              <a:rPr lang="en-US" dirty="0"/>
              <a:t>Satria Aji PS</a:t>
            </a:r>
          </a:p>
          <a:p>
            <a:r>
              <a:rPr lang="en-US" dirty="0"/>
              <a:t>1301204209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24893">
        <p15:prstTrans prst="curtains"/>
      </p:transition>
    </mc:Choice>
    <mc:Fallback>
      <p:transition spd="slow" advTm="2489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324" y="83185"/>
            <a:ext cx="3017134" cy="543292"/>
          </a:xfrm>
        </p:spPr>
        <p:txBody>
          <a:bodyPr>
            <a:normAutofit fontScale="90000"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90884A11-0B56-C285-72E9-8F351820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178" y="626477"/>
            <a:ext cx="5019426" cy="585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50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56084">
        <p15:prstTrans prst="peelOff"/>
      </p:transition>
    </mc:Choice>
    <mc:Fallback>
      <p:transition spd="slow" advTm="5608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433" y="403080"/>
            <a:ext cx="3017134" cy="543292"/>
          </a:xfrm>
        </p:spPr>
        <p:txBody>
          <a:bodyPr>
            <a:normAutofit fontScale="90000"/>
          </a:bodyPr>
          <a:lstStyle/>
          <a:p>
            <a:r>
              <a:rPr lang="en-US" dirty="0"/>
              <a:t>Elbow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B1593-F143-6803-6110-82655716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720146"/>
            <a:ext cx="5519637" cy="341770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49A2893-13E8-4060-BF24-A8DCF5CA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640" y="1391094"/>
            <a:ext cx="5829180" cy="40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502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6358">
        <p15:prstTrans prst="peelOff"/>
      </p:transition>
    </mc:Choice>
    <mc:Fallback>
      <p:transition spd="slow" advTm="4635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95" y="635923"/>
            <a:ext cx="3886007" cy="543292"/>
          </a:xfrm>
        </p:spPr>
        <p:txBody>
          <a:bodyPr>
            <a:normAutofit fontScale="90000"/>
          </a:bodyPr>
          <a:lstStyle/>
          <a:p>
            <a:r>
              <a:rPr lang="en-US" dirty="0"/>
              <a:t>Nilai optimum K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75A4A-C72B-F9B2-C830-282CA6530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12" y="2022996"/>
            <a:ext cx="10269775" cy="318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852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5495">
        <p15:prstTrans prst="peelOff"/>
      </p:transition>
    </mc:Choice>
    <mc:Fallback>
      <p:transition spd="slow" advTm="2549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95" y="635923"/>
            <a:ext cx="3886007" cy="543292"/>
          </a:xfrm>
        </p:spPr>
        <p:txBody>
          <a:bodyPr>
            <a:normAutofit fontScale="90000"/>
          </a:bodyPr>
          <a:lstStyle/>
          <a:p>
            <a:r>
              <a:rPr lang="en-US" dirty="0"/>
              <a:t>Main Function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F4E56-269E-23D2-F38D-4BC879C3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1314371"/>
            <a:ext cx="9303026" cy="45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765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6978">
        <p15:prstTrans prst="peelOff"/>
      </p:transition>
    </mc:Choice>
    <mc:Fallback>
      <p:transition spd="slow" advTm="1697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95" y="635923"/>
            <a:ext cx="3886007" cy="543292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 Plot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369277C-BBB8-D01D-7891-2C865376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56" y="1661434"/>
            <a:ext cx="6445887" cy="40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116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1637">
        <p15:prstTrans prst="peelOff"/>
      </p:transition>
    </mc:Choice>
    <mc:Fallback>
      <p:transition spd="slow" advTm="1163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/>
          <a:lstStyle/>
          <a:p>
            <a:r>
              <a:rPr lang="en-US" dirty="0" err="1"/>
              <a:t>Evaluasi</a:t>
            </a:r>
            <a:r>
              <a:rPr lang="en-US" dirty="0"/>
              <a:t> Hasil</a:t>
            </a:r>
          </a:p>
        </p:txBody>
      </p:sp>
      <p:pic>
        <p:nvPicPr>
          <p:cNvPr id="13" name="Picture Placeholder 12" descr="A close up of a leaf">
            <a:extLst>
              <a:ext uri="{FF2B5EF4-FFF2-40B4-BE49-F238E27FC236}">
                <a16:creationId xmlns:a16="http://schemas.microsoft.com/office/drawing/2014/main" id="{DF88FEDC-3231-4D67-B504-86007DE441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431800"/>
            <a:ext cx="4829175" cy="5765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ilai optimum 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K-Means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dibangun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diuji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</a:t>
            </a:r>
            <a:endParaRPr lang="en-US" dirty="0"/>
          </a:p>
        </p:txBody>
      </p:sp>
      <p:pic>
        <p:nvPicPr>
          <p:cNvPr id="15" name="Picture Placeholder 14" descr="A close-up of a leaf">
            <a:extLst>
              <a:ext uri="{FF2B5EF4-FFF2-40B4-BE49-F238E27FC236}">
                <a16:creationId xmlns:a16="http://schemas.microsoft.com/office/drawing/2014/main" id="{BA634146-24E2-44E8-B443-633B02E8FE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4663" y="3887788"/>
            <a:ext cx="2957512" cy="2309812"/>
          </a:xfrm>
        </p:spPr>
      </p:pic>
      <p:pic>
        <p:nvPicPr>
          <p:cNvPr id="17" name="Picture Placeholder 16" descr="A close up of a leaf">
            <a:extLst>
              <a:ext uri="{FF2B5EF4-FFF2-40B4-BE49-F238E27FC236}">
                <a16:creationId xmlns:a16="http://schemas.microsoft.com/office/drawing/2014/main" id="{2DC579C7-FA5D-4386-9566-2621291A04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1088" y="3887787"/>
            <a:ext cx="2957512" cy="2309812"/>
          </a:xfrm>
        </p:spPr>
      </p:pic>
      <p:sp>
        <p:nvSpPr>
          <p:cNvPr id="999" name="Date Placeholder 998">
            <a:extLst>
              <a:ext uri="{FF2B5EF4-FFF2-40B4-BE49-F238E27FC236}">
                <a16:creationId xmlns:a16="http://schemas.microsoft.com/office/drawing/2014/main" id="{D22CF399-07CA-4762-89B4-06E4D4A90D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01" name="Slide Number Placeholder 1000">
            <a:extLst>
              <a:ext uri="{FF2B5EF4-FFF2-40B4-BE49-F238E27FC236}">
                <a16:creationId xmlns:a16="http://schemas.microsoft.com/office/drawing/2014/main" id="{86DBABEE-1C42-4054-9016-ED0469C5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623">
        <p15:prstTrans prst="peelOff"/>
      </p:transition>
    </mc:Choice>
    <mc:Fallback>
      <p:transition spd="slow" advTm="20623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>
            <a:normAutofit/>
          </a:bodyPr>
          <a:lstStyle/>
          <a:p>
            <a:r>
              <a:rPr lang="en-US" dirty="0"/>
              <a:t>Satria Aji </a:t>
            </a:r>
            <a:r>
              <a:rPr lang="en-US" dirty="0" err="1"/>
              <a:t>Permana</a:t>
            </a:r>
            <a:r>
              <a:rPr lang="en-US" dirty="0"/>
              <a:t> </a:t>
            </a:r>
            <a:r>
              <a:rPr lang="en-US" dirty="0" err="1"/>
              <a:t>Siwi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8FD5A4-DE5A-4CA4-B5C3-C4BD16B3A0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/>
          <a:lstStyle/>
          <a:p>
            <a:r>
              <a:rPr lang="en-US" dirty="0"/>
              <a:t>1301204209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7FEAB8-1978-413A-811F-F16B7F3560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3965571"/>
            <a:ext cx="4415160" cy="575289"/>
          </a:xfrm>
        </p:spPr>
        <p:txBody>
          <a:bodyPr/>
          <a:lstStyle/>
          <a:p>
            <a:r>
              <a:rPr lang="en-US" dirty="0"/>
              <a:t>satriaajips@student.telkomuniversity.ac.id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E56BFBE1-BB44-4015-9F07-73A69940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A30673F7-4F55-4640-98A2-FC19D890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B9BB3CF-9CBB-4474-A136-AF92C948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7719">
        <p15:prstTrans prst="peelOff"/>
      </p:transition>
    </mc:Choice>
    <mc:Fallback>
      <p:transition spd="slow" advTm="771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0508"/>
            <a:ext cx="10514011" cy="823913"/>
          </a:xfrm>
        </p:spPr>
        <p:txBody>
          <a:bodyPr/>
          <a:lstStyle/>
          <a:p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856792"/>
            <a:ext cx="10514011" cy="44995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D" sz="1600" noProof="1"/>
              <a:t>NIM Ganjil dengan dataset :</a:t>
            </a:r>
          </a:p>
          <a:p>
            <a:r>
              <a:rPr lang="nb-NO" sz="1600" noProof="1">
                <a:hlinkClick r:id="rId2"/>
              </a:rPr>
              <a:t>https://archive.ics.uci.edu/ml/datasets/Water+Treatment+Plant</a:t>
            </a:r>
            <a:endParaRPr lang="nb-NO" sz="1600" noProof="1"/>
          </a:p>
          <a:p>
            <a:endParaRPr lang="en-ZA" sz="1600" noProof="1"/>
          </a:p>
          <a:p>
            <a:pPr>
              <a:lnSpc>
                <a:spcPct val="150000"/>
              </a:lnSpc>
            </a:pPr>
            <a:r>
              <a:rPr lang="en-ZA" sz="1600" noProof="1"/>
              <a:t>Dataset yang digunakan pada tugas Machine Learning Case Based-2 ini adalah water-treatment.data yaitu Dataset yang ditujukan untuk mahasiswa dengan NIM berakhiran angka ganjil.</a:t>
            </a:r>
          </a:p>
          <a:p>
            <a:pPr>
              <a:lnSpc>
                <a:spcPct val="150000"/>
              </a:lnSpc>
            </a:pPr>
            <a:endParaRPr lang="en-ZA" sz="1600" noProof="1"/>
          </a:p>
          <a:p>
            <a:pPr>
              <a:lnSpc>
                <a:spcPct val="150000"/>
              </a:lnSpc>
            </a:pPr>
            <a:r>
              <a:rPr lang="en-ZA" sz="1600" noProof="1"/>
              <a:t>Tujuan dari penggunaan dataset water-treatment.data ini adalah untuk membantu auditor membangun model klasifikasi serta menentukan penggunaan algoritma unsupervised learning yang tepat.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304">
        <p15:prstTrans prst="peelOff"/>
      </p:transition>
    </mc:Choice>
    <mc:Fallback>
      <p:transition spd="slow" advTm="3030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033"/>
            <a:ext cx="10514011" cy="823913"/>
          </a:xfrm>
        </p:spPr>
        <p:txBody>
          <a:bodyPr/>
          <a:lstStyle/>
          <a:p>
            <a:r>
              <a:rPr lang="en-US" dirty="0"/>
              <a:t>Import Library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7B7759B-A96C-3B9B-44D1-0A63B51E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455" y="2406270"/>
            <a:ext cx="4571498" cy="31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51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5242">
        <p15:prstTrans prst="peelOff"/>
      </p:transition>
    </mc:Choice>
    <mc:Fallback>
      <p:transition spd="slow" advTm="1524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6221"/>
            <a:ext cx="10514011" cy="823913"/>
          </a:xfrm>
        </p:spPr>
        <p:txBody>
          <a:bodyPr/>
          <a:lstStyle/>
          <a:p>
            <a:r>
              <a:rPr lang="en-US" dirty="0"/>
              <a:t>Load Dataset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5FD50-097A-F863-846F-FD6333CF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9" y="1034580"/>
            <a:ext cx="11880610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479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6344">
        <p15:prstTrans prst="peelOff"/>
      </p:transition>
    </mc:Choice>
    <mc:Fallback>
      <p:transition spd="slow" advTm="1634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25518"/>
            <a:ext cx="10514011" cy="823913"/>
          </a:xfrm>
        </p:spPr>
        <p:txBody>
          <a:bodyPr/>
          <a:lstStyle/>
          <a:p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"?" </a:t>
            </a:r>
            <a:r>
              <a:rPr lang="en-US" dirty="0" err="1"/>
              <a:t>menjadi</a:t>
            </a:r>
            <a:r>
              <a:rPr lang="en-US" dirty="0"/>
              <a:t> "</a:t>
            </a:r>
            <a:r>
              <a:rPr lang="en-US" dirty="0" err="1"/>
              <a:t>NaN</a:t>
            </a:r>
            <a:r>
              <a:rPr lang="en-US" dirty="0"/>
              <a:t>"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B7DFB-8B00-D587-5020-070BBE32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38" y="1149431"/>
            <a:ext cx="10870124" cy="488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06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754">
        <p15:prstTrans prst="peelOff"/>
      </p:transition>
    </mc:Choice>
    <mc:Fallback>
      <p:transition spd="slow" advTm="2075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93215"/>
            <a:ext cx="10514011" cy="82391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11B9A-595D-E666-621E-D168E399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69" y="1249844"/>
            <a:ext cx="5874667" cy="1239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1E859-A951-95EE-566B-02D646C6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82" y="2640599"/>
            <a:ext cx="9550639" cy="371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039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6218">
        <p15:prstTrans prst="peelOff"/>
      </p:transition>
    </mc:Choice>
    <mc:Fallback>
      <p:transition spd="slow" advTm="4621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12"/>
            <a:ext cx="10514011" cy="823913"/>
          </a:xfrm>
        </p:spPr>
        <p:txBody>
          <a:bodyPr/>
          <a:lstStyle/>
          <a:p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0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0DA2-50F5-07ED-0178-16CCA023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86" y="1121439"/>
            <a:ext cx="11614838" cy="4153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CB898-222E-EEFD-3DDA-D818D7F8A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23" y="5495215"/>
            <a:ext cx="4191363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31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4098">
        <p15:prstTrans prst="peelOff"/>
      </p:transition>
    </mc:Choice>
    <mc:Fallback>
      <p:transition spd="slow" advTm="44098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763" y="316186"/>
            <a:ext cx="6910840" cy="823913"/>
          </a:xfrm>
        </p:spPr>
        <p:txBody>
          <a:bodyPr/>
          <a:lstStyle/>
          <a:p>
            <a:r>
              <a:rPr lang="en-US" dirty="0" err="1"/>
              <a:t>Normalisasi</a:t>
            </a:r>
            <a:r>
              <a:rPr lang="en-US" dirty="0"/>
              <a:t> Data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9A841D8-507D-4AC0-5649-7286D85E2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0318"/>
            <a:ext cx="3342806" cy="2115743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3489C5-CF40-22A3-2C6C-5B27B1FBE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220" y="1299530"/>
            <a:ext cx="7000580" cy="1004794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916787F-F21E-9F52-061F-F4A218650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37" y="2669449"/>
            <a:ext cx="10485563" cy="36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5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58282">
        <p15:prstTrans prst="peelOff"/>
      </p:transition>
    </mc:Choice>
    <mc:Fallback>
      <p:transition spd="slow" advTm="5828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ED3D40A-A43A-A001-1549-83D9E55D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75" y="952843"/>
            <a:ext cx="9094249" cy="49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34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9013">
        <p15:prstTrans prst="peelOff"/>
      </p:transition>
    </mc:Choice>
    <mc:Fallback>
      <p:transition spd="slow" advTm="19013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D517AF28-3AE7-4783-9F5D-33E354C4965B}" vid="{10077450-8D78-498D-896F-B87C8E8E6B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8612B0-484D-43EC-BFF0-034DF82E50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7AD63E-21C5-4BDF-A0FA-A2AD672B5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4540F8-4AB0-4B8E-9D80-DBBF6B688A1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{3E08B5FB-38E9-455B-8A65-828A81AF0EC0}tf16411174_win32</Template>
  <TotalTime>60</TotalTime>
  <Words>174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Segoe UI</vt:lpstr>
      <vt:lpstr>Sylfaen</vt:lpstr>
      <vt:lpstr>Times New Roman</vt:lpstr>
      <vt:lpstr>Office Theme</vt:lpstr>
      <vt:lpstr>Case Based-2 ML</vt:lpstr>
      <vt:lpstr>Deskripsi Permasalahan</vt:lpstr>
      <vt:lpstr>Import Library</vt:lpstr>
      <vt:lpstr>Load Dataset</vt:lpstr>
      <vt:lpstr>Mengganti tanda "?" menjadi "NaN"</vt:lpstr>
      <vt:lpstr>Data Cleaning</vt:lpstr>
      <vt:lpstr>Menghapus kolom 0</vt:lpstr>
      <vt:lpstr>Normalisasi Data</vt:lpstr>
      <vt:lpstr>PowerPoint Presentation</vt:lpstr>
      <vt:lpstr>K-Means</vt:lpstr>
      <vt:lpstr>Elbow</vt:lpstr>
      <vt:lpstr>Nilai optimum K</vt:lpstr>
      <vt:lpstr>Main Function</vt:lpstr>
      <vt:lpstr>Scatter Plot</vt:lpstr>
      <vt:lpstr>Evaluasi Hasil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Based-2 ML</dc:title>
  <dc:creator>SATRIA AJI PERMANA SIWI</dc:creator>
  <cp:lastModifiedBy>SATRIA AJI PERMANA SIWI</cp:lastModifiedBy>
  <cp:revision>36</cp:revision>
  <dcterms:created xsi:type="dcterms:W3CDTF">2022-12-04T13:51:43Z</dcterms:created>
  <dcterms:modified xsi:type="dcterms:W3CDTF">2022-12-04T14:52:18Z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